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CA6537-D9B2-A542-8F36-291749FF9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411216C-CED5-4E40-8C00-A546FC698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79B0F9-7814-384C-BB41-148934328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A7818-A3D6-CE49-9201-27DF48AD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7F1429-DF3B-0A4F-8B05-5CE3A72E6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0310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5C5D28-0163-9449-A814-D28A327F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D9E619-90BF-E045-ABA8-0301C589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1D0DF5-2787-4B4A-A865-1D2D27A2D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B34FEC-E333-3848-9868-5CD1903B7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BA9978-19CD-AD43-B5F1-5C8CB6894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942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0EF43E-7252-754E-9051-907249BD99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95E414-D8C2-2342-9343-4C7654438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CB9AD5-A8D6-DE48-AA4A-D3A6DEB3E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66B64C-F2FD-AC4A-B0C5-057CDCE28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991B7C-CA1D-664D-A572-04E25DFA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196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FFB75A-102A-154C-AF84-DFEF77CD7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06C9A5-545A-2845-A5EB-B89F0ECFB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1BAA52-0F2F-1342-BAC2-77BB4CD8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096449-3B59-BA46-9B84-65309D6D6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95422A-101B-4E4A-9D1F-66AD05CC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849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E253E-504E-1243-A696-1246C3D23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BBE4E5-7B94-5940-BE32-C7F5C77AD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66E734-ACCB-4541-9C60-EB1A35F0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5414A-E15A-AE4B-AFCA-C7F7C7E85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79FB98-AB4F-EC41-BE41-614C728EE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41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8CDA12-70BE-584A-A9E2-E90E3794E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388F34-A237-964F-986B-A68BBF4C52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CE5EA1-6BFB-7542-B0CE-A16917843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7FB8B5-9B84-834F-95F3-E4FDA1059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D27609-B286-F948-BE74-19EAF5C7D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B8FBEE-58F9-4E45-AFE5-8DC9B1C99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4548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35F27-9FCF-F043-B57C-F4C9DF68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DD68E6-E2A8-734D-937F-F5F790FDB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922D098-F1E2-BE43-B87B-4C1B15255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33F20E-B8F8-BB47-9C16-2F557BDC4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84F762-FDC9-CA48-A19E-C957F73C5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AF4727-F808-B44E-B7B2-6B3CDD404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686B639-A380-1949-A010-638A4473C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8EC35A-FED5-1D4F-A7D4-FEBF5288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374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FA444F-4BB0-E048-BDD7-894AE388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C462543-A653-C546-AFE1-196D283A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6C98AB-64ED-B34F-B67D-93D8A1BFB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A40F72-18E4-C34E-8A57-F22F36BDC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6823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068D1C9-EE65-364C-96D9-9745193F4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26D739-FDD0-5341-B4A9-7BE097542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DBFAE0-3886-A84B-85B8-87CAAFD6F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6893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FBA018-61D7-C641-BF3D-B1CAF58C2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2700C9-3B8B-4542-93B2-416328040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4713FF-BF12-324D-8A2D-D70DDD7ED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C1C85D-4DA1-EB4A-9E30-7CF7D6B21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E772F2-EC31-C347-BA15-E2FF03F7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B8A060-AFDF-614A-B4C4-C15E33C4E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3282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48BCF-49F3-094F-B3C1-868EE36EF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FFF6B38-E51D-EA47-8EE6-1AC02164A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E51C5F-ED36-1C49-9895-1346BB2C4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DC65CB-32B1-1E43-99CC-8CBDD6012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FF2F83-28C0-C84A-AB75-9372F88AE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A08A88-5C14-3046-9C45-C91509717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3380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52C078-2781-1F49-BCAA-189CAE9D6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BFC93D-6F4F-8145-B5C5-FE85250B1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710C88-D3A1-4F44-BEDE-65B070733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7A64E-50A4-4B4B-8326-77AE3BE15367}" type="datetimeFigureOut">
              <a:rPr kumimoji="1" lang="zh-CN" altLang="en-US" smtClean="0"/>
              <a:t>2019/4/29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19EA08-B3E2-F24E-94DE-097E76555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E21659-6385-8F4B-A6BC-A64F42262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D72ED-041F-C647-BFAF-85A604AFC1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760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BEA61E-9003-7E48-9F5C-451B492DCA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iOS</a:t>
            </a:r>
            <a:r>
              <a:rPr lang="zh-CN" altLang="en-US" dirty="0"/>
              <a:t>中界面卡顿产生的原因和解决方法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191481-2A63-F340-95BB-D9782BEA01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560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007B3F-743F-5B46-B55F-948CA0480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对象调整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E8DEE7-031A-1046-B5EA-2F96D7B55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特别的 关于</a:t>
            </a:r>
            <a:r>
              <a:rPr kumimoji="1" lang="en-US" altLang="zh-CN" dirty="0" err="1"/>
              <a:t>CALayer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UIView</a:t>
            </a:r>
            <a:r>
              <a:rPr kumimoji="1" lang="en-US" altLang="zh-CN" dirty="0"/>
              <a:t> :  </a:t>
            </a:r>
          </a:p>
          <a:p>
            <a:pPr marL="0" indent="0">
              <a:buNone/>
            </a:pPr>
            <a:r>
              <a:rPr kumimoji="1" lang="en-US" altLang="zh-CN" dirty="0"/>
              <a:t> </a:t>
            </a:r>
            <a:r>
              <a:rPr kumimoji="1" lang="zh-CN" altLang="en-US" dirty="0"/>
              <a:t>　　</a:t>
            </a:r>
            <a:r>
              <a:rPr kumimoji="1" lang="en-US" altLang="zh-CN" dirty="0" err="1"/>
              <a:t>CALayer</a:t>
            </a:r>
            <a:r>
              <a:rPr kumimoji="1" lang="en-US" altLang="zh-CN" dirty="0"/>
              <a:t> </a:t>
            </a:r>
            <a:r>
              <a:rPr kumimoji="1" lang="zh-CN" altLang="en-US" dirty="0"/>
              <a:t>内部并没有属性，当调用属性方法时，它内部是通过运行时 </a:t>
            </a:r>
            <a:r>
              <a:rPr kumimoji="1" lang="en-US" altLang="zh-CN" dirty="0" err="1"/>
              <a:t>resolveInstanceMethod</a:t>
            </a:r>
            <a:r>
              <a:rPr kumimoji="1" lang="en-US" altLang="zh-CN" dirty="0"/>
              <a:t> </a:t>
            </a:r>
            <a:r>
              <a:rPr kumimoji="1" lang="zh-CN" altLang="en-US" dirty="0"/>
              <a:t>为对象临时添加一个方法，并把对应属性值保存到内部的一个 </a:t>
            </a:r>
            <a:r>
              <a:rPr kumimoji="1" lang="en-US" altLang="zh-CN" dirty="0"/>
              <a:t>Dictionary </a:t>
            </a:r>
            <a:r>
              <a:rPr kumimoji="1" lang="zh-CN" altLang="en-US" dirty="0"/>
              <a:t>里，同时还会通知 </a:t>
            </a:r>
            <a:r>
              <a:rPr kumimoji="1" lang="en-US" altLang="zh-CN" dirty="0"/>
              <a:t>delegate</a:t>
            </a:r>
            <a:r>
              <a:rPr kumimoji="1" lang="zh-CN" altLang="en-US" dirty="0"/>
              <a:t>、创建动画等等，非常消耗资源。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/>
              <a:t>UIView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的关于显示相关的属性（比如 </a:t>
            </a:r>
            <a:r>
              <a:rPr kumimoji="1" lang="en-US" altLang="zh-CN" dirty="0"/>
              <a:t>frame/bounds/transform</a:t>
            </a:r>
            <a:r>
              <a:rPr kumimoji="1" lang="zh-CN" altLang="en-US" dirty="0"/>
              <a:t>）等实际上都是 </a:t>
            </a:r>
            <a:r>
              <a:rPr kumimoji="1" lang="en-US" altLang="zh-CN" dirty="0" err="1"/>
              <a:t>CALayer</a:t>
            </a:r>
            <a:r>
              <a:rPr kumimoji="1" lang="en-US" altLang="zh-CN" dirty="0"/>
              <a:t> </a:t>
            </a:r>
            <a:r>
              <a:rPr kumimoji="1" lang="zh-CN" altLang="en-US" dirty="0"/>
              <a:t>属性映射来的，所以对 </a:t>
            </a:r>
            <a:r>
              <a:rPr kumimoji="1" lang="en-US" altLang="zh-CN" dirty="0" err="1"/>
              <a:t>UIView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的这些属性进行调整时，消耗的资源要远大于一般的属性。 </a:t>
            </a:r>
          </a:p>
        </p:txBody>
      </p:sp>
    </p:spTree>
    <p:extLst>
      <p:ext uri="{BB962C8B-B14F-4D97-AF65-F5344CB8AC3E}">
        <p14:creationId xmlns:p14="http://schemas.microsoft.com/office/powerpoint/2010/main" val="3334861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88599E-A9C0-A046-82F7-530743C6C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对象销毁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D4E8E7-27D8-5B43-AA83-0FBF4BE51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主要针对容器类对象</a:t>
            </a:r>
            <a:endParaRPr kumimoji="1" lang="en-US" altLang="zh-CN" dirty="0"/>
          </a:p>
          <a:p>
            <a:r>
              <a:rPr kumimoji="1" lang="zh-CN" altLang="en-US" dirty="0"/>
              <a:t>对象释放时可以放到后台线程去释放</a:t>
            </a:r>
            <a:endParaRPr kumimoji="1" lang="en-US" altLang="zh-CN" dirty="0"/>
          </a:p>
          <a:p>
            <a:pPr marL="457200" lvl="1" indent="0">
              <a:buNone/>
            </a:pPr>
            <a:r>
              <a:rPr kumimoji="1" lang="en-US" altLang="zh-CN" dirty="0"/>
              <a:t>tips</a:t>
            </a:r>
            <a:r>
              <a:rPr kumimoji="1" lang="zh-CN" altLang="en-US" dirty="0"/>
              <a:t>：把对象捕获到 </a:t>
            </a:r>
            <a:r>
              <a:rPr kumimoji="1" lang="en-US" altLang="zh-CN" dirty="0"/>
              <a:t>block </a:t>
            </a:r>
            <a:r>
              <a:rPr kumimoji="1" lang="zh-CN" altLang="en-US" dirty="0"/>
              <a:t>中，然后扔到后台队列去随便发送个消息以避免编译器警告，让对象在后台线程销毁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4984C81-4174-E14C-AB2E-B908D6813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698" y="3699566"/>
            <a:ext cx="6333269" cy="218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37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4D191D-6928-5446-82C8-9CD116D59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布局计算和</a:t>
            </a:r>
            <a:r>
              <a:rPr kumimoji="1" lang="en-US" altLang="zh-CN" dirty="0" err="1"/>
              <a:t>Autolayout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67A61E-D2FC-8245-837D-920217AC8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在后台线程提前计算好视图布局，并且对视图布局进行缓存</a:t>
            </a:r>
            <a:endParaRPr lang="en-US" altLang="zh-CN" dirty="0"/>
          </a:p>
          <a:p>
            <a:r>
              <a:rPr lang="zh-CN" altLang="en-US" dirty="0"/>
              <a:t>在需要时一次性调整好对应属性，而不要多次、频繁的计算和调整这些属性</a:t>
            </a:r>
            <a:endParaRPr lang="en-US" altLang="zh-CN" dirty="0"/>
          </a:p>
          <a:p>
            <a:r>
              <a:rPr lang="en-US" altLang="zh-CN" dirty="0" err="1"/>
              <a:t>Autolayout</a:t>
            </a:r>
            <a:r>
              <a:rPr lang="zh-CN" altLang="en-US" dirty="0"/>
              <a:t>对于复杂视图会产生严重的性能问题</a:t>
            </a:r>
            <a:endParaRPr lang="en-US" altLang="zh-CN" dirty="0"/>
          </a:p>
          <a:p>
            <a:pPr lvl="1"/>
            <a:r>
              <a:rPr kumimoji="1" lang="zh-CN" altLang="en-US" dirty="0"/>
              <a:t>类</a:t>
            </a:r>
            <a:r>
              <a:rPr kumimoji="1" lang="en-US" altLang="zh-CN" dirty="0"/>
              <a:t>Masonry</a:t>
            </a:r>
            <a:r>
              <a:rPr kumimoji="1" lang="zh-CN" altLang="en-US" dirty="0"/>
              <a:t>库</a:t>
            </a:r>
            <a:r>
              <a:rPr kumimoji="1" lang="en-US" altLang="zh-CN" dirty="0" err="1"/>
              <a:t>Dinas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8484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54E2D-C20B-8645-BCFD-C90140B9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文本计算和渲染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E49A53-CDCB-C349-B71E-60BF97AC8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文本的宽高计算可以放到后台线程中进行</a:t>
            </a:r>
            <a:endParaRPr lang="en-US" altLang="zh-CN" dirty="0"/>
          </a:p>
          <a:p>
            <a:r>
              <a:rPr lang="zh-CN" altLang="en-US" dirty="0"/>
              <a:t>常见的文本控件，其排版和绘制都是在主线程中进行的，显示大量文本时，</a:t>
            </a:r>
            <a:r>
              <a:rPr lang="en-US" altLang="zh-CN" dirty="0" err="1"/>
              <a:t>cpu</a:t>
            </a:r>
            <a:r>
              <a:rPr lang="zh-CN" altLang="en-US" dirty="0"/>
              <a:t>的压力会非常大，不可避免</a:t>
            </a:r>
            <a:endParaRPr lang="en-US" altLang="zh-CN" dirty="0"/>
          </a:p>
          <a:p>
            <a:r>
              <a:rPr lang="zh-CN" altLang="en-US" dirty="0"/>
              <a:t>可以考虑使用自定义文本控件，用</a:t>
            </a:r>
            <a:r>
              <a:rPr lang="en-US" altLang="zh-CN" dirty="0" err="1"/>
              <a:t>TextKit</a:t>
            </a:r>
            <a:r>
              <a:rPr lang="zh-CN" altLang="en-US" dirty="0"/>
              <a:t>或者更底层的</a:t>
            </a:r>
            <a:r>
              <a:rPr lang="en-US" altLang="zh-CN" dirty="0" err="1"/>
              <a:t>CoreText</a:t>
            </a:r>
            <a:r>
              <a:rPr lang="zh-CN" altLang="en-US" dirty="0"/>
              <a:t>对对文本进行异步绘制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7826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FC1B95-A9A3-2848-8EBF-190C0087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图像的解码和绘制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F44B76-C434-2D4C-B74C-C869ACC33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 err="1"/>
              <a:t>UIImage</a:t>
            </a:r>
            <a:r>
              <a:rPr lang="zh-CN" altLang="en-US" dirty="0"/>
              <a:t>或者</a:t>
            </a:r>
            <a:r>
              <a:rPr lang="en-US" altLang="zh-CN" dirty="0" err="1"/>
              <a:t>CGImageSource</a:t>
            </a:r>
            <a:r>
              <a:rPr lang="zh-CN" altLang="en-US" dirty="0"/>
              <a:t>绘制图片不会立即解码，在</a:t>
            </a:r>
            <a:r>
              <a:rPr lang="en-US" altLang="zh-CN" dirty="0" err="1"/>
              <a:t>CALayer</a:t>
            </a:r>
            <a:r>
              <a:rPr lang="zh-CN" altLang="en-US" dirty="0"/>
              <a:t>被提交到</a:t>
            </a:r>
            <a:r>
              <a:rPr lang="en-US" altLang="zh-CN" dirty="0"/>
              <a:t>GPU</a:t>
            </a:r>
            <a:r>
              <a:rPr lang="zh-CN" altLang="en-US" dirty="0"/>
              <a:t>之前，</a:t>
            </a:r>
            <a:r>
              <a:rPr lang="en-US" altLang="zh-CN" dirty="0" err="1"/>
              <a:t>CGImage</a:t>
            </a:r>
            <a:r>
              <a:rPr lang="zh-CN" altLang="en-US" dirty="0"/>
              <a:t>中的数据才会解码，发生在主线程之中，不可避免。如果想要绕开这个机制，常见的做法是在后台线程先把图片给绘制到</a:t>
            </a:r>
            <a:r>
              <a:rPr lang="en-US" altLang="zh-CN" dirty="0" err="1"/>
              <a:t>CGBitmapContext</a:t>
            </a:r>
            <a:r>
              <a:rPr lang="zh-CN" altLang="en-US" dirty="0"/>
              <a:t>中，然后从</a:t>
            </a:r>
            <a:r>
              <a:rPr lang="en-US" altLang="zh-CN" dirty="0"/>
              <a:t>Bitmap</a:t>
            </a:r>
            <a:r>
              <a:rPr lang="zh-CN" altLang="en-US" dirty="0"/>
              <a:t>直接创建图片</a:t>
            </a:r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65DDDE-5855-6C46-9E4B-3B500AC21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903663"/>
            <a:ext cx="113538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FBF818-1E79-9742-959E-DF26971D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GPU </a:t>
            </a:r>
            <a:r>
              <a:rPr lang="zh-CN" altLang="en-US" b="1" dirty="0"/>
              <a:t>资源消耗原因和解决方案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7B38EC-9646-8948-A57D-78CEB224A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纹理渲染</a:t>
            </a:r>
            <a:endParaRPr kumimoji="1" lang="en-US" altLang="zh-CN" dirty="0"/>
          </a:p>
          <a:p>
            <a:r>
              <a:rPr kumimoji="1" lang="zh-CN" altLang="en-US" dirty="0"/>
              <a:t>视图混合</a:t>
            </a:r>
            <a:endParaRPr kumimoji="1" lang="en-US" altLang="zh-CN" dirty="0"/>
          </a:p>
          <a:p>
            <a:r>
              <a:rPr kumimoji="1" lang="zh-CN" altLang="en-US" dirty="0"/>
              <a:t>离屏渲染</a:t>
            </a:r>
          </a:p>
        </p:txBody>
      </p:sp>
    </p:spTree>
    <p:extLst>
      <p:ext uri="{BB962C8B-B14F-4D97-AF65-F5344CB8AC3E}">
        <p14:creationId xmlns:p14="http://schemas.microsoft.com/office/powerpoint/2010/main" val="427257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E41A06-9503-8343-BA64-7622EC533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纹理渲染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0A9D6F-393E-864D-96E3-B39C5D8E0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尽量减少在短时间内大量图片的显示，尽可能将多张图片合成为一张进行显示</a:t>
            </a:r>
            <a:endParaRPr kumimoji="1" lang="en-US" altLang="zh-CN" dirty="0"/>
          </a:p>
          <a:p>
            <a:r>
              <a:rPr kumimoji="1" lang="en-US" altLang="zh-CN" dirty="0"/>
              <a:t>iOS</a:t>
            </a:r>
            <a:r>
              <a:rPr kumimoji="1" lang="zh-CN" altLang="en-US" dirty="0"/>
              <a:t>纹理尺寸上限是 </a:t>
            </a:r>
            <a:r>
              <a:rPr kumimoji="1" lang="en-US" altLang="zh-CN" dirty="0"/>
              <a:t>4096×4096</a:t>
            </a:r>
            <a:r>
              <a:rPr kumimoji="1" lang="zh-CN" altLang="en-US" dirty="0"/>
              <a:t>，尽量不要让图片和视图的大小超过这个值。</a:t>
            </a:r>
          </a:p>
        </p:txBody>
      </p:sp>
    </p:spTree>
    <p:extLst>
      <p:ext uri="{BB962C8B-B14F-4D97-AF65-F5344CB8AC3E}">
        <p14:creationId xmlns:p14="http://schemas.microsoft.com/office/powerpoint/2010/main" val="3921305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749BE-9504-1749-9709-F10017787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视图混合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A82B3C-FE31-614E-A1CF-7F2FB4AB3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应当尽量减少视图数量和层次，并在不透明的视图里标明 </a:t>
            </a:r>
            <a:r>
              <a:rPr kumimoji="1" lang="en-US" altLang="zh-CN" dirty="0"/>
              <a:t>opaque </a:t>
            </a:r>
            <a:r>
              <a:rPr kumimoji="1" lang="zh-CN" altLang="en-US" dirty="0"/>
              <a:t>属性以避免无用的 </a:t>
            </a:r>
            <a:r>
              <a:rPr kumimoji="1" lang="en-US" altLang="zh-CN" dirty="0"/>
              <a:t>Alpha </a:t>
            </a:r>
            <a:r>
              <a:rPr kumimoji="1" lang="zh-CN" altLang="en-US" dirty="0"/>
              <a:t>通道合成</a:t>
            </a:r>
            <a:endParaRPr kumimoji="1" lang="en-US" altLang="zh-CN" dirty="0"/>
          </a:p>
          <a:p>
            <a:r>
              <a:rPr lang="zh-CN" altLang="en-US" dirty="0"/>
              <a:t>多个视图预先渲染为一张图片来显示也会避免视图混合的开销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57893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1D5D7-68EC-5843-91C0-D2B4F7304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离屏渲染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3CD8E4-9A56-B846-8558-FE4F21A31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OpenGL</a:t>
            </a:r>
            <a:r>
              <a:rPr lang="zh-CN" altLang="en-US" dirty="0"/>
              <a:t>的中，</a:t>
            </a:r>
            <a:r>
              <a:rPr lang="en-US" altLang="zh-CN" dirty="0"/>
              <a:t>GPU</a:t>
            </a:r>
            <a:r>
              <a:rPr lang="zh-CN" altLang="en-US" dirty="0"/>
              <a:t>屏幕渲染有两种方式：</a:t>
            </a:r>
          </a:p>
          <a:p>
            <a:pPr lvl="1"/>
            <a:r>
              <a:rPr lang="zh-CN" altLang="en-US" dirty="0"/>
              <a:t>屏幕渲染（</a:t>
            </a:r>
            <a:r>
              <a:rPr lang="en-US" altLang="zh-CN" dirty="0"/>
              <a:t>On-Screen</a:t>
            </a:r>
            <a:r>
              <a:rPr lang="zh-CN" altLang="en-US" dirty="0"/>
              <a:t> </a:t>
            </a:r>
            <a:r>
              <a:rPr lang="en-US" altLang="zh-CN" dirty="0"/>
              <a:t>Render</a:t>
            </a:r>
            <a:r>
              <a:rPr lang="zh-CN" altLang="en-US" dirty="0"/>
              <a:t>）：指的是</a:t>
            </a:r>
            <a:r>
              <a:rPr lang="en-US" altLang="zh-CN" dirty="0"/>
              <a:t>GPU</a:t>
            </a:r>
            <a:r>
              <a:rPr lang="zh-CN" altLang="en-US" dirty="0"/>
              <a:t>的渲染操作是在当前用于显示的屏幕缓冲区进行。</a:t>
            </a:r>
          </a:p>
          <a:p>
            <a:pPr lvl="1"/>
            <a:r>
              <a:rPr lang="zh-CN" altLang="en-US" dirty="0"/>
              <a:t>离屏渲染（</a:t>
            </a:r>
            <a:r>
              <a:rPr lang="en-US" altLang="zh-CN" dirty="0"/>
              <a:t>Off-Screen</a:t>
            </a:r>
            <a:r>
              <a:rPr lang="zh-CN" altLang="en-US" dirty="0"/>
              <a:t> </a:t>
            </a:r>
            <a:r>
              <a:rPr lang="en-US" altLang="zh-CN" dirty="0"/>
              <a:t>Render</a:t>
            </a:r>
            <a:r>
              <a:rPr lang="zh-CN" altLang="en-US" dirty="0"/>
              <a:t>）：指的是在</a:t>
            </a:r>
            <a:r>
              <a:rPr lang="en-US" altLang="zh-CN" dirty="0"/>
              <a:t>GPU</a:t>
            </a:r>
            <a:r>
              <a:rPr lang="zh-CN" altLang="en-US" dirty="0"/>
              <a:t>在当前屏幕缓冲区以外开辟一个缓冲区进行渲染操作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664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0B9A9-BEEE-BB4A-9F25-C36834D8F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离屏渲染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660174-6FAA-BF4E-8B66-226FB6319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CALayer</a:t>
            </a:r>
            <a:r>
              <a:rPr lang="en-US" altLang="zh-CN" dirty="0"/>
              <a:t> </a:t>
            </a:r>
            <a:r>
              <a:rPr lang="zh-CN" altLang="en-US" dirty="0"/>
              <a:t>的描边、圆角、阴影、遮罩，</a:t>
            </a:r>
            <a:r>
              <a:rPr lang="en-US" altLang="zh-CN" dirty="0" err="1"/>
              <a:t>CASharpLayer</a:t>
            </a:r>
            <a:r>
              <a:rPr lang="en-US" altLang="zh-CN" dirty="0"/>
              <a:t> </a:t>
            </a:r>
            <a:r>
              <a:rPr lang="zh-CN" altLang="en-US" dirty="0"/>
              <a:t>的矢量图形显示，通常会触发离屏渲染。</a:t>
            </a:r>
            <a:endParaRPr lang="en-US" altLang="zh-CN" dirty="0"/>
          </a:p>
          <a:p>
            <a:r>
              <a:rPr lang="zh-CN" altLang="en-US" dirty="0"/>
              <a:t>尽量避免在一个可能快速滑动的列表界面直接使用这些属性，把需要显示的图形在后台线程绘制为图片是更好的做法。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7277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6F392-5425-6C46-9F87-1251A5458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E53129-0F47-4C43-9C36-BAD5F1AFA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图像显示的基本原理</a:t>
            </a:r>
            <a:endParaRPr kumimoji="1" lang="en-US" altLang="zh-CN" dirty="0"/>
          </a:p>
          <a:p>
            <a:r>
              <a:rPr kumimoji="1" lang="zh-CN" altLang="en-US" dirty="0"/>
              <a:t>卡顿产生的原因</a:t>
            </a:r>
            <a:endParaRPr kumimoji="1" lang="en-US" altLang="zh-CN" dirty="0"/>
          </a:p>
          <a:p>
            <a:r>
              <a:rPr kumimoji="1" lang="zh-CN" altLang="en-US" dirty="0"/>
              <a:t>常见的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资源消耗原因和解决方法</a:t>
            </a:r>
            <a:endParaRPr kumimoji="1" lang="en-US" altLang="zh-CN" dirty="0"/>
          </a:p>
          <a:p>
            <a:r>
              <a:rPr kumimoji="1" lang="zh-CN" altLang="en-US" dirty="0"/>
              <a:t>常见的</a:t>
            </a:r>
            <a:r>
              <a:rPr kumimoji="1" lang="en-US" altLang="zh-CN" dirty="0"/>
              <a:t>GPU</a:t>
            </a:r>
            <a:r>
              <a:rPr kumimoji="1" lang="zh-CN" altLang="en-US" dirty="0"/>
              <a:t>资源消耗原因和解决方法</a:t>
            </a:r>
            <a:endParaRPr kumimoji="1" lang="en-US" altLang="zh-CN" dirty="0"/>
          </a:p>
          <a:p>
            <a:r>
              <a:rPr kumimoji="1" lang="en-US" altLang="zh-CN" dirty="0"/>
              <a:t>Instruments</a:t>
            </a:r>
            <a:r>
              <a:rPr kumimoji="1" lang="zh-CN" altLang="en-US" dirty="0"/>
              <a:t>中性能调试工具的使用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81753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BC980-BE49-2B42-81E0-C8E749FF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离屏渲染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7E0D22-C89C-2649-904E-67F724C97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 err="1"/>
              <a:t>shouldRasterize</a:t>
            </a:r>
            <a:r>
              <a:rPr lang="zh-CN" altLang="en-US" dirty="0"/>
              <a:t>（光栅化）属性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/>
              <a:t>对于静态内容开启光栅化会避免复杂</a:t>
            </a:r>
            <a:r>
              <a:rPr lang="en-US" altLang="zh-CN" dirty="0"/>
              <a:t>layer</a:t>
            </a:r>
            <a:r>
              <a:rPr lang="zh-CN" altLang="en-US" dirty="0"/>
              <a:t>、特效的重绘，提升性能。但是对于动态变化的内容（如</a:t>
            </a:r>
            <a:r>
              <a:rPr lang="en-US" altLang="zh-CN" dirty="0"/>
              <a:t>cell</a:t>
            </a:r>
            <a:r>
              <a:rPr lang="zh-CN" altLang="en-US" dirty="0"/>
              <a:t>的复用），开启光栅化后反而会因为需要不断重绘造成大量离屏渲染，降低图形性能。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0666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99A1C-13E4-8345-946A-117170B1D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Instruments</a:t>
            </a:r>
            <a:r>
              <a:rPr kumimoji="1" lang="zh-CN" altLang="en-US" dirty="0"/>
              <a:t>中性能调试工具的使用</a:t>
            </a:r>
            <a:endParaRPr kumimoji="1"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A35D57-CBDB-CB45-8871-87C2249DE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TimeProfiler</a:t>
            </a:r>
            <a:endParaRPr kumimoji="1" lang="en-US" altLang="zh-CN" dirty="0"/>
          </a:p>
          <a:p>
            <a:r>
              <a:rPr kumimoji="1" lang="en-US" altLang="zh-CN" dirty="0"/>
              <a:t>Core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FPS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882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1009A9-57C5-9541-BA33-96F3F2524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图像显示的基本原理</a:t>
            </a:r>
          </a:p>
        </p:txBody>
      </p:sp>
      <p:pic>
        <p:nvPicPr>
          <p:cNvPr id="7" name="内容占位符 3">
            <a:extLst>
              <a:ext uri="{FF2B5EF4-FFF2-40B4-BE49-F238E27FC236}">
                <a16:creationId xmlns:a16="http://schemas.microsoft.com/office/drawing/2014/main" id="{EEC9B9CC-7F05-0441-A68D-08E6A620F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76" r="1" b="5114"/>
          <a:stretch/>
        </p:blipFill>
        <p:spPr>
          <a:xfrm>
            <a:off x="838200" y="1904281"/>
            <a:ext cx="6233160" cy="4272681"/>
          </a:xfrm>
          <a:prstGeom prst="rect">
            <a:avLst/>
          </a:prstGeom>
        </p:spPr>
      </p:pic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B610C583-2F3C-4229-9AEF-711992C0E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2944" y="1825625"/>
            <a:ext cx="38008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700" dirty="0"/>
              <a:t>CRT </a:t>
            </a:r>
            <a:r>
              <a:rPr lang="zh-CN" altLang="en-US" sz="1700" dirty="0"/>
              <a:t>的电子枪从上到下一行行扫描，扫描完成后显示器就呈现一帧画面，随后电子枪回到初始位置继续下一次扫描。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当电子枪换到新的一行，准备进行扫描时，显示器会发出一个水平同步信号（</a:t>
            </a:r>
            <a:r>
              <a:rPr lang="en-US" altLang="zh-CN" sz="1700" dirty="0"/>
              <a:t>horizonal synchronization</a:t>
            </a:r>
            <a:r>
              <a:rPr lang="zh-CN" altLang="en-US" sz="1700" dirty="0"/>
              <a:t>），简称 </a:t>
            </a:r>
            <a:r>
              <a:rPr lang="en-US" altLang="zh-CN" sz="1700" dirty="0" err="1"/>
              <a:t>HSync</a:t>
            </a:r>
            <a:r>
              <a:rPr lang="zh-CN" altLang="en-US" sz="1700" dirty="0"/>
              <a:t>；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而当一帧画面绘制完成后，准备画下一帧前，显示器会发出一个垂直同步信号（</a:t>
            </a:r>
            <a:r>
              <a:rPr lang="en-US" altLang="zh-CN" sz="1700" dirty="0"/>
              <a:t>vertical synchronization</a:t>
            </a:r>
            <a:r>
              <a:rPr lang="zh-CN" altLang="en-US" sz="1700" dirty="0"/>
              <a:t>），简称 </a:t>
            </a:r>
            <a:r>
              <a:rPr lang="en-US" altLang="zh-CN" sz="1700" dirty="0" err="1"/>
              <a:t>VSync</a:t>
            </a:r>
            <a:r>
              <a:rPr lang="zh-CN" altLang="en-US" sz="1700" dirty="0"/>
              <a:t>。显示器通常以固定频率进行刷新，这个刷新率就是 </a:t>
            </a:r>
            <a:r>
              <a:rPr lang="en-US" altLang="zh-CN" sz="1700" dirty="0" err="1"/>
              <a:t>VSync</a:t>
            </a:r>
            <a:r>
              <a:rPr lang="en-US" altLang="zh-CN" sz="1700" dirty="0"/>
              <a:t> </a:t>
            </a:r>
            <a:r>
              <a:rPr lang="zh-CN" altLang="en-US" sz="1700" dirty="0"/>
              <a:t>信号产生的频率。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649260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56B029F-B18E-6140-9580-002595BD8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0732" y="678035"/>
            <a:ext cx="9983979" cy="458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15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FAC993-F645-AC43-B7D7-B5FF7AC4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双缓冲和垂直同步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95B6D84-24A9-CF42-BDB2-217D1F799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9715" y="1812999"/>
            <a:ext cx="7418674" cy="435133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459B588-8340-5644-BBB6-83FBBDBAB6F6}"/>
              </a:ext>
            </a:extLst>
          </p:cNvPr>
          <p:cNvSpPr txBox="1"/>
          <p:nvPr/>
        </p:nvSpPr>
        <p:spPr>
          <a:xfrm>
            <a:off x="716692" y="1989438"/>
            <a:ext cx="316333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双缓冲机制：</a:t>
            </a:r>
            <a:endParaRPr kumimoji="1" lang="en-US" altLang="zh-CN" dirty="0"/>
          </a:p>
          <a:p>
            <a:r>
              <a:rPr kumimoji="1" lang="en-US" altLang="zh-CN" dirty="0"/>
              <a:t>	</a:t>
            </a:r>
            <a:r>
              <a:rPr lang="en-US" altLang="zh-CN" dirty="0"/>
              <a:t>GPU </a:t>
            </a:r>
            <a:r>
              <a:rPr lang="zh-CN" altLang="en-US" dirty="0"/>
              <a:t>会预先渲染好一帧放入一个缓冲区内，让视频控制器读取，当下一帧渲染好后，</a:t>
            </a:r>
            <a:r>
              <a:rPr lang="en-US" altLang="zh-CN" dirty="0"/>
              <a:t>GPU </a:t>
            </a:r>
            <a:r>
              <a:rPr lang="zh-CN" altLang="en-US" dirty="0"/>
              <a:t>会直接把视频控制器的指针指向第二个缓冲器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垂直同步：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开启垂直同步后，</a:t>
            </a:r>
            <a:r>
              <a:rPr lang="en-US" altLang="zh-CN" dirty="0"/>
              <a:t>GPU </a:t>
            </a:r>
            <a:r>
              <a:rPr lang="zh-CN" altLang="en-US" dirty="0"/>
              <a:t>会等待显示器的 </a:t>
            </a:r>
            <a:r>
              <a:rPr lang="en-US" altLang="zh-CN" dirty="0" err="1"/>
              <a:t>VSync</a:t>
            </a:r>
            <a:r>
              <a:rPr lang="en-US" altLang="zh-CN" dirty="0"/>
              <a:t> </a:t>
            </a:r>
            <a:r>
              <a:rPr lang="zh-CN" altLang="en-US" dirty="0"/>
              <a:t>信号发出后，才进行新的一帧渲染和缓冲区更新</a:t>
            </a:r>
            <a:endParaRPr lang="en-US" altLang="zh-CN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795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E74151-C302-1E48-B16D-6A5318B5B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主流移动设备的情况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E8192C-D2CF-E04A-AE89-7238D6B6A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iOS</a:t>
            </a:r>
            <a:r>
              <a:rPr kumimoji="1" lang="zh-CN" altLang="en-US" dirty="0"/>
              <a:t> ： 双缓冲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垂直同步</a:t>
            </a:r>
            <a:endParaRPr kumimoji="1" lang="en-US" altLang="zh-CN" dirty="0"/>
          </a:p>
          <a:p>
            <a:r>
              <a:rPr kumimoji="1" lang="en-US" altLang="zh-CN" dirty="0"/>
              <a:t>Android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kumimoji="1" lang="zh-CN" altLang="en-US" dirty="0"/>
              <a:t> 三缓冲 </a:t>
            </a:r>
            <a:r>
              <a:rPr kumimoji="1" lang="en-US" altLang="zh-CN" dirty="0"/>
              <a:t>+</a:t>
            </a:r>
            <a:r>
              <a:rPr kumimoji="1" lang="zh-CN" altLang="en-US" dirty="0"/>
              <a:t> 垂直同步</a:t>
            </a:r>
          </a:p>
        </p:txBody>
      </p:sp>
    </p:spTree>
    <p:extLst>
      <p:ext uri="{BB962C8B-B14F-4D97-AF65-F5344CB8AC3E}">
        <p14:creationId xmlns:p14="http://schemas.microsoft.com/office/powerpoint/2010/main" val="4019354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B34CF-F7AA-8740-8EC5-6A9822470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/>
              <a:t>卡顿产生的原因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E923CA3-5C62-EE4F-86C9-09DC64FA1B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800" y="1690688"/>
            <a:ext cx="9042400" cy="2336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8C8D92F-0733-BE43-93A0-FF83B23A7605}"/>
              </a:ext>
            </a:extLst>
          </p:cNvPr>
          <p:cNvSpPr txBox="1"/>
          <p:nvPr/>
        </p:nvSpPr>
        <p:spPr>
          <a:xfrm>
            <a:off x="1043116" y="4667265"/>
            <a:ext cx="10105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由于垂直同步的机制，如果在一个 </a:t>
            </a:r>
            <a:r>
              <a:rPr lang="en-US" altLang="zh-CN" dirty="0" err="1"/>
              <a:t>VSync</a:t>
            </a:r>
            <a:r>
              <a:rPr lang="en-US" altLang="zh-CN" dirty="0"/>
              <a:t> </a:t>
            </a:r>
            <a:r>
              <a:rPr lang="zh-CN" altLang="en-US" dirty="0"/>
              <a:t>时间内，</a:t>
            </a:r>
            <a:r>
              <a:rPr lang="en-US" altLang="zh-CN" dirty="0"/>
              <a:t>CPU </a:t>
            </a:r>
            <a:r>
              <a:rPr lang="zh-CN" altLang="en-US" dirty="0"/>
              <a:t>或者 </a:t>
            </a:r>
            <a:r>
              <a:rPr lang="en-US" altLang="zh-CN" dirty="0"/>
              <a:t>GPU </a:t>
            </a:r>
            <a:r>
              <a:rPr lang="zh-CN" altLang="en-US" dirty="0"/>
              <a:t>没有完成内容提交，则那一帧就会被丢弃，等待下一次机会再显示，而这时显示屏会保留之前的内容不变。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5684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985285-D009-3C43-A558-1DB82DAC5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CPU </a:t>
            </a:r>
            <a:r>
              <a:rPr lang="zh-CN" altLang="en-US" b="1" dirty="0"/>
              <a:t>资源消耗原因和解决方案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64866E-4F84-A644-B6BA-8A563E598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对象创建</a:t>
            </a:r>
            <a:endParaRPr kumimoji="1" lang="en-US" altLang="zh-CN" dirty="0"/>
          </a:p>
          <a:p>
            <a:r>
              <a:rPr kumimoji="1" lang="zh-CN" altLang="en-US" dirty="0"/>
              <a:t>对象调整</a:t>
            </a:r>
            <a:endParaRPr kumimoji="1" lang="en-US" altLang="zh-CN" dirty="0"/>
          </a:p>
          <a:p>
            <a:r>
              <a:rPr kumimoji="1" lang="zh-CN" altLang="en-US" dirty="0"/>
              <a:t>对象销毁</a:t>
            </a:r>
            <a:endParaRPr kumimoji="1" lang="en-US" altLang="zh-CN" dirty="0"/>
          </a:p>
          <a:p>
            <a:r>
              <a:rPr kumimoji="1" lang="zh-CN" altLang="en-US" dirty="0"/>
              <a:t>布局计算和</a:t>
            </a:r>
            <a:r>
              <a:rPr kumimoji="1" lang="en-US" altLang="zh-CN" dirty="0" err="1"/>
              <a:t>AutoLayout</a:t>
            </a:r>
            <a:endParaRPr kumimoji="1" lang="en-US" altLang="zh-CN" dirty="0"/>
          </a:p>
          <a:p>
            <a:r>
              <a:rPr kumimoji="1" lang="zh-CN" altLang="en-US" dirty="0"/>
              <a:t>文本计算和渲染</a:t>
            </a:r>
            <a:endParaRPr kumimoji="1" lang="en-US" altLang="zh-CN" dirty="0"/>
          </a:p>
          <a:p>
            <a:r>
              <a:rPr kumimoji="1" lang="zh-CN" altLang="en-US" dirty="0"/>
              <a:t>图像的解码和绘制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6390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B95968-E1BF-CA48-89EA-04B886135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对象创建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72A578-5103-8648-80B3-DF6F0E3D6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尽量使用轻量对象代替重量的对象，如用</a:t>
            </a:r>
            <a:r>
              <a:rPr kumimoji="1" lang="en" altLang="zh-CN" dirty="0" err="1"/>
              <a:t>CALayer</a:t>
            </a:r>
            <a:r>
              <a:rPr kumimoji="1" lang="zh-CN" altLang="en-US" dirty="0"/>
              <a:t>代替</a:t>
            </a:r>
            <a:r>
              <a:rPr kumimoji="1" lang="en" altLang="zh-CN" dirty="0" err="1"/>
              <a:t>UIView</a:t>
            </a:r>
            <a:endParaRPr kumimoji="1" lang="en" altLang="zh-CN" dirty="0"/>
          </a:p>
          <a:p>
            <a:r>
              <a:rPr kumimoji="1" lang="zh-CN" altLang="en-US" dirty="0"/>
              <a:t>不涉及</a:t>
            </a:r>
            <a:r>
              <a:rPr kumimoji="1" lang="en-US" altLang="zh-CN" dirty="0"/>
              <a:t>UI</a:t>
            </a:r>
            <a:r>
              <a:rPr kumimoji="1" lang="zh-CN" altLang="en-US" dirty="0"/>
              <a:t>操作的对象，尽量放在后台线程创建</a:t>
            </a:r>
            <a:endParaRPr kumimoji="1" lang="en-US" altLang="zh-CN" dirty="0"/>
          </a:p>
          <a:p>
            <a:r>
              <a:rPr kumimoji="1" lang="zh-CN" altLang="en-US" dirty="0"/>
              <a:t>用</a:t>
            </a:r>
            <a:r>
              <a:rPr kumimoji="1" lang="en" altLang="zh-CN" dirty="0"/>
              <a:t>Storyboard</a:t>
            </a:r>
            <a:r>
              <a:rPr kumimoji="1" lang="zh-CN" altLang="en-US" dirty="0"/>
              <a:t>创建视图对象时，会消耗更多的资源，性能敏感的界面中尽量不使用</a:t>
            </a:r>
            <a:r>
              <a:rPr kumimoji="1" lang="en" altLang="zh-CN" dirty="0"/>
              <a:t>Story</a:t>
            </a:r>
            <a:r>
              <a:rPr kumimoji="1" lang="en-US" altLang="zh-CN" dirty="0"/>
              <a:t>b</a:t>
            </a:r>
            <a:r>
              <a:rPr kumimoji="1" lang="en" altLang="zh-CN" dirty="0" err="1"/>
              <a:t>oard</a:t>
            </a:r>
            <a:endParaRPr kumimoji="1" lang="en" altLang="zh-CN" dirty="0"/>
          </a:p>
          <a:p>
            <a:r>
              <a:rPr kumimoji="1" lang="zh-CN" altLang="en-US" dirty="0"/>
              <a:t>尽量推迟对象创建的时间</a:t>
            </a:r>
            <a:endParaRPr kumimoji="1" lang="en-US" altLang="zh-CN" dirty="0"/>
          </a:p>
          <a:p>
            <a:r>
              <a:rPr kumimoji="1" lang="zh-CN" altLang="en-US" dirty="0"/>
              <a:t>当对象可以复用且复用的代价较低时，可以考虑将对象放入一个缓存池中复用</a:t>
            </a:r>
          </a:p>
        </p:txBody>
      </p:sp>
    </p:spTree>
    <p:extLst>
      <p:ext uri="{BB962C8B-B14F-4D97-AF65-F5344CB8AC3E}">
        <p14:creationId xmlns:p14="http://schemas.microsoft.com/office/powerpoint/2010/main" val="4015136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907</Words>
  <Application>Microsoft Macintosh PowerPoint</Application>
  <PresentationFormat>宽屏</PresentationFormat>
  <Paragraphs>77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等线 Light</vt:lpstr>
      <vt:lpstr>Arial</vt:lpstr>
      <vt:lpstr>Office 主题​​</vt:lpstr>
      <vt:lpstr>iOS中界面卡顿产生的原因和解决方法</vt:lpstr>
      <vt:lpstr>大纲</vt:lpstr>
      <vt:lpstr>图像显示的基本原理</vt:lpstr>
      <vt:lpstr>PowerPoint 演示文稿</vt:lpstr>
      <vt:lpstr>双缓冲和垂直同步</vt:lpstr>
      <vt:lpstr>主流移动设备的情况</vt:lpstr>
      <vt:lpstr>卡顿产生的原因</vt:lpstr>
      <vt:lpstr>CPU 资源消耗原因和解决方案</vt:lpstr>
      <vt:lpstr>对象创建</vt:lpstr>
      <vt:lpstr>对象调整</vt:lpstr>
      <vt:lpstr>对象销毁</vt:lpstr>
      <vt:lpstr>布局计算和Autolayout</vt:lpstr>
      <vt:lpstr>文本计算和渲染</vt:lpstr>
      <vt:lpstr>图像的解码和绘制</vt:lpstr>
      <vt:lpstr>GPU 资源消耗原因和解决方案</vt:lpstr>
      <vt:lpstr>纹理渲染</vt:lpstr>
      <vt:lpstr>视图混合</vt:lpstr>
      <vt:lpstr>离屏渲染</vt:lpstr>
      <vt:lpstr>离屏渲染</vt:lpstr>
      <vt:lpstr>离屏渲染</vt:lpstr>
      <vt:lpstr>Instruments中性能调试工具的使用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iOS中界面卡顿产生的原因和解决方法</dc:title>
  <dc:creator>Patrick Zhou</dc:creator>
  <cp:lastModifiedBy>Patrick Zhou</cp:lastModifiedBy>
  <cp:revision>15</cp:revision>
  <dcterms:created xsi:type="dcterms:W3CDTF">2019-04-28T08:32:21Z</dcterms:created>
  <dcterms:modified xsi:type="dcterms:W3CDTF">2019-04-29T14:16:01Z</dcterms:modified>
</cp:coreProperties>
</file>